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673" r:id="rId3"/>
  </p:sldMasterIdLst>
  <p:notesMasterIdLst>
    <p:notesMasterId r:id="rId28"/>
  </p:notesMasterIdLst>
  <p:sldIdLst>
    <p:sldId id="307" r:id="rId4"/>
    <p:sldId id="321" r:id="rId5"/>
    <p:sldId id="258" r:id="rId6"/>
    <p:sldId id="257" r:id="rId7"/>
    <p:sldId id="259" r:id="rId8"/>
    <p:sldId id="261" r:id="rId9"/>
    <p:sldId id="315" r:id="rId10"/>
    <p:sldId id="262" r:id="rId11"/>
    <p:sldId id="263" r:id="rId12"/>
    <p:sldId id="264" r:id="rId13"/>
    <p:sldId id="267" r:id="rId14"/>
    <p:sldId id="266" r:id="rId15"/>
    <p:sldId id="268" r:id="rId16"/>
    <p:sldId id="316" r:id="rId17"/>
    <p:sldId id="308" r:id="rId18"/>
    <p:sldId id="317" r:id="rId19"/>
    <p:sldId id="309" r:id="rId20"/>
    <p:sldId id="312" r:id="rId21"/>
    <p:sldId id="313" r:id="rId22"/>
    <p:sldId id="314" r:id="rId23"/>
    <p:sldId id="318" r:id="rId24"/>
    <p:sldId id="320" r:id="rId25"/>
    <p:sldId id="269" r:id="rId26"/>
    <p:sldId id="31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/>
              <a:t>Arecibo data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Raw data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114</c:v>
                </c:pt>
                <c:pt idx="1">
                  <c:v>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A0-474E-96DA-C73C8372036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Gzip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101.44</c:v>
                </c:pt>
                <c:pt idx="1">
                  <c:v>101.44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A0-474E-96DA-C73C8372036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Zstd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80.44</c:v>
                </c:pt>
                <c:pt idx="1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4A0-474E-96DA-C73C837203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9873024"/>
        <c:axId val="1646458048"/>
      </c:barChart>
      <c:catAx>
        <c:axId val="194987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458048"/>
        <c:crosses val="autoZero"/>
        <c:auto val="1"/>
        <c:lblAlgn val="ctr"/>
        <c:lblOffset val="100"/>
        <c:noMultiLvlLbl val="0"/>
      </c:catAx>
      <c:valAx>
        <c:axId val="164645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87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/>
              <a:t> Culebra data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Raw data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114</c:v>
                </c:pt>
                <c:pt idx="1">
                  <c:v>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A9-4772-8FEF-A4A9B4DC04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Gzip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42.33</c:v>
                </c:pt>
                <c:pt idx="1">
                  <c:v>42.33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1A9-4772-8FEF-A4A9B4DC045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Zstd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35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1A9-4772-8FEF-A4A9B4DC0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9873024"/>
        <c:axId val="1646458048"/>
      </c:barChart>
      <c:catAx>
        <c:axId val="194987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458048"/>
        <c:crosses val="autoZero"/>
        <c:auto val="1"/>
        <c:lblAlgn val="ctr"/>
        <c:lblOffset val="100"/>
        <c:noMultiLvlLbl val="0"/>
      </c:catAx>
      <c:valAx>
        <c:axId val="164645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87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/>
              <a:t>Healy Directory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Raw data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BC-4FE3-816C-845D86F5C16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Zstd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16.8</c:v>
                </c:pt>
                <c:pt idx="1">
                  <c:v>11.8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BC-4FE3-816C-845D86F5C1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9873024"/>
        <c:axId val="1646458048"/>
      </c:barChart>
      <c:catAx>
        <c:axId val="194987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458048"/>
        <c:crosses val="autoZero"/>
        <c:auto val="1"/>
        <c:lblAlgn val="ctr"/>
        <c:lblOffset val="100"/>
        <c:noMultiLvlLbl val="0"/>
      </c:catAx>
      <c:valAx>
        <c:axId val="164645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87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 err="1"/>
              <a:t>PalmerStation</a:t>
            </a:r>
            <a:r>
              <a:rPr lang="en-IN" baseline="0" dirty="0"/>
              <a:t> data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Raw data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11.4</c:v>
                </c:pt>
                <c:pt idx="1">
                  <c:v>11.4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89-4D3A-B1C9-E0DEF7C4A37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Gzip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7.4</c:v>
                </c:pt>
                <c:pt idx="1">
                  <c:v>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89-4D3A-B1C9-E0DEF7C4A37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Zstd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No_dict</c:v>
                </c:pt>
                <c:pt idx="1">
                  <c:v>With_dict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6.8</c:v>
                </c:pt>
                <c:pt idx="1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589-4D3A-B1C9-E0DEF7C4A3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9873024"/>
        <c:axId val="1646458048"/>
      </c:barChart>
      <c:catAx>
        <c:axId val="194987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458048"/>
        <c:crosses val="autoZero"/>
        <c:auto val="1"/>
        <c:lblAlgn val="ctr"/>
        <c:lblOffset val="100"/>
        <c:noMultiLvlLbl val="0"/>
      </c:catAx>
      <c:valAx>
        <c:axId val="164645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87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 err="1"/>
              <a:t>PalmerStation</a:t>
            </a:r>
            <a:r>
              <a:rPr lang="en-IN" baseline="0" dirty="0"/>
              <a:t> directory (day)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Raw data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With_dict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E1-49E8-B384-F639AF0B31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Zstd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With_dict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0E1-49E8-B384-F639AF0B31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9873024"/>
        <c:axId val="1646458048"/>
      </c:barChart>
      <c:catAx>
        <c:axId val="194987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458048"/>
        <c:crosses val="autoZero"/>
        <c:auto val="1"/>
        <c:lblAlgn val="ctr"/>
        <c:lblOffset val="100"/>
        <c:noMultiLvlLbl val="0"/>
      </c:catAx>
      <c:valAx>
        <c:axId val="164645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873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90F2E-C27B-4E68-80E9-D162FA80772E}" type="datetimeFigureOut">
              <a:rPr lang="en-IN" smtClean="0"/>
              <a:t>07-03-2024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9855E-1A4B-4B4B-91F9-77FCE06E28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816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About 16% better compression using Dictionary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9855E-1A4B-4B4B-91F9-77FCE06E28B0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769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089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131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382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713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16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368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96864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08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11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685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866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64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F64BEEBC-AE20-0931-2193-11EF8F68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D1BFEEB1-1250-CB23-C303-2290A9F73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329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F07C9153-7FEC-638D-4ADD-6BB1DD8D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FE485BB9-C655-511D-0A07-5032FD2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4133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0A5E07F1-324A-EAB5-7F55-AEE3D689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3D3E42BF-71A1-25AD-433E-81802107B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2983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877FD755-E0C4-6855-6104-473A50AFA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899459AD-2E3D-84AE-9D0B-4E11607C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34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9691E-EEAB-F834-6F7F-0C523504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36BCC-0EAA-C741-9280-8C19883C7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37B35-F1D4-6AA7-D504-19E69656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2D8C4-9FBB-D4A8-227E-6FD88B86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198DB-200F-9568-A8CC-55C912CF5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416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4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035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47547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92045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3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ecursosdidacticosinfantilstc.blogspot.com/" TargetMode="External"/><Relationship Id="rId7" Type="http://schemas.openxmlformats.org/officeDocument/2006/relationships/image" Target="../media/image17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hyperlink" Target="http://superuser.com/tags/windows/info" TargetMode="Externa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recursosdidacticosinfantilstc.blogspot.com/" TargetMode="External"/><Relationship Id="rId7" Type="http://schemas.openxmlformats.org/officeDocument/2006/relationships/image" Target="../media/image17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hyperlink" Target="http://superuser.com/tags/windows/info" TargetMode="External"/><Relationship Id="rId4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LF Data Compression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69"/>
            <a:ext cx="8906692" cy="86009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Abrar Mohammed</a:t>
            </a:r>
          </a:p>
          <a:p>
            <a:r>
              <a:rPr lang="en-US" dirty="0"/>
              <a:t>LF Radio Lab, Georgia Tech</a:t>
            </a:r>
          </a:p>
          <a:p>
            <a:r>
              <a:rPr lang="en-US" dirty="0"/>
              <a:t>MS CS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BB40B-F6D6-1989-F870-1DCD9AE55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Static codes: Fixed length of code word to a symbol</a:t>
            </a:r>
          </a:p>
          <a:p>
            <a:r>
              <a:rPr lang="en-IN" dirty="0"/>
              <a:t>Dynamic Codes: More length is given to infrequent symbols and frequent occurring symbols take less length code word</a:t>
            </a:r>
          </a:p>
          <a:p>
            <a:r>
              <a:rPr lang="en-IN" dirty="0"/>
              <a:t>Ex: </a:t>
            </a:r>
            <a:r>
              <a:rPr lang="en-IN" dirty="0" err="1"/>
              <a:t>applepie</a:t>
            </a:r>
            <a:endParaRPr lang="en-IN" dirty="0"/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77983-0879-907C-7BEF-89E18DCC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Data Compression/Encoding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00EE6E9-4A7E-6D36-8BF1-6DD96C6656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238503"/>
              </p:ext>
            </p:extLst>
          </p:nvPr>
        </p:nvGraphicFramePr>
        <p:xfrm>
          <a:off x="1483359" y="3111366"/>
          <a:ext cx="8127999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52837639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5896456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719353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Static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Dynamic 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537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725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405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4644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26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803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3355D93-A79E-D1AA-60AC-7DE2AED56436}"/>
              </a:ext>
            </a:extLst>
          </p:cNvPr>
          <p:cNvSpPr txBox="1"/>
          <p:nvPr/>
        </p:nvSpPr>
        <p:spPr>
          <a:xfrm>
            <a:off x="1483359" y="5457849"/>
            <a:ext cx="812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No. of bits			       5*3=15bits					8bits			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A843D-D3B1-DD86-FF30-73874011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59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EA03-E342-1704-F06E-A08F8E27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Two-shot coding requires probability information of the symbols(characters/number etc) in the data stream, before hand</a:t>
            </a:r>
          </a:p>
          <a:p>
            <a:pPr lvl="1"/>
            <a:r>
              <a:rPr lang="en-IN" dirty="0"/>
              <a:t>Ex: Static Huffman coding, Shannon-Fano coding</a:t>
            </a:r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0" lvl="1" indent="0">
              <a:buNone/>
            </a:pPr>
            <a:endParaRPr lang="en-IN" dirty="0"/>
          </a:p>
          <a:p>
            <a:pPr marL="342900" lvl="1" indent="-342900"/>
            <a:r>
              <a:rPr lang="en-IN" dirty="0"/>
              <a:t>Using the P(X) the algorithm does the compression on the second scan of the data</a:t>
            </a:r>
          </a:p>
          <a:p>
            <a:pPr marL="342900" lvl="1" indent="-342900"/>
            <a:r>
              <a:rPr lang="en-IN" b="1" dirty="0"/>
              <a:t>Limitations: </a:t>
            </a:r>
            <a:r>
              <a:rPr lang="en-IN" dirty="0"/>
              <a:t>We need to know the data before hand + it’s computationally expensive to scan the data twice!</a:t>
            </a:r>
          </a:p>
          <a:p>
            <a:pPr marL="457200" lvl="1" indent="0">
              <a:buNone/>
            </a:pP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C887E1-BA18-6B2D-853C-5EC5C66B1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Two-shot vs One-Shot compression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3942F1-72B5-16F4-4286-8EC0866BA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040252"/>
              </p:ext>
            </p:extLst>
          </p:nvPr>
        </p:nvGraphicFramePr>
        <p:xfrm>
          <a:off x="896219" y="3033405"/>
          <a:ext cx="8128002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1230449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100471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0286483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5659092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2474236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464539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Symbols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092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3/8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27777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AAAC403-0C91-D3B5-2328-F41A0A1F9F53}"/>
              </a:ext>
            </a:extLst>
          </p:cNvPr>
          <p:cNvSpPr txBox="1"/>
          <p:nvPr/>
        </p:nvSpPr>
        <p:spPr>
          <a:xfrm>
            <a:off x="459608" y="2481384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Data Stream: “</a:t>
            </a:r>
            <a:r>
              <a:rPr lang="en-IN" dirty="0" err="1"/>
              <a:t>applepie</a:t>
            </a:r>
            <a:r>
              <a:rPr lang="en-IN" dirty="0"/>
              <a:t>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3518EE-EB7C-E501-D72F-F5ADFC5D1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47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6EF8B-4C13-859D-34A2-FA506E88B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0396"/>
            <a:ext cx="11429999" cy="4680739"/>
          </a:xfrm>
        </p:spPr>
        <p:txBody>
          <a:bodyPr>
            <a:normAutofit/>
          </a:bodyPr>
          <a:lstStyle/>
          <a:p>
            <a:r>
              <a:rPr lang="en-IN" dirty="0"/>
              <a:t>On the other hand, One-shot coding builds the information on the move without the knowledge of data and requires only </a:t>
            </a:r>
            <a:r>
              <a:rPr lang="en-IN" b="1" dirty="0"/>
              <a:t>one scan </a:t>
            </a:r>
            <a:r>
              <a:rPr lang="en-IN" dirty="0"/>
              <a:t>Examples:</a:t>
            </a:r>
          </a:p>
          <a:p>
            <a:pPr lvl="2"/>
            <a:r>
              <a:rPr lang="en-IN" b="1" dirty="0"/>
              <a:t>Dictionary Coding </a:t>
            </a:r>
            <a:r>
              <a:rPr lang="en-IN" dirty="0"/>
              <a:t>like LZ77, LZW, and 100 versions of LZ</a:t>
            </a:r>
          </a:p>
          <a:p>
            <a:pPr lvl="2"/>
            <a:r>
              <a:rPr lang="en-IN" dirty="0"/>
              <a:t>Adaptive Huffman Coding</a:t>
            </a:r>
          </a:p>
          <a:p>
            <a:r>
              <a:rPr lang="en-IN" dirty="0"/>
              <a:t>Lempel-Ziv-Welch(LZW) standard: Use a initial dictionary and build the dictionary as the new symbols arise in the data stream</a:t>
            </a:r>
          </a:p>
          <a:p>
            <a:r>
              <a:rPr lang="en-IN" dirty="0"/>
              <a:t>Adaptive Huffman Coding: A greedy algorithm based binary tree construction of symbol coding that adjusts the nodes as the new data is seen. </a:t>
            </a:r>
            <a:r>
              <a:rPr lang="en-IN" b="1" dirty="0"/>
              <a:t>Runtime: O(log(n)) to add, search, modify.</a:t>
            </a:r>
          </a:p>
          <a:p>
            <a:r>
              <a:rPr lang="en-IN" b="1" dirty="0"/>
              <a:t>Too lengthy to explain, so let’s move on</a:t>
            </a:r>
          </a:p>
          <a:p>
            <a:r>
              <a:rPr lang="en-IN" dirty="0"/>
              <a:t>But remember “Dictionary” as a Initial information given or that is built as the data is explored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34A8EE-FF00-85B0-E195-C26CE8E9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55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ED492-8829-570B-F786-F6B069E9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Zstd</a:t>
            </a:r>
            <a:r>
              <a:rPr lang="en-IN" dirty="0"/>
              <a:t> published by Meta in 2012 is a lossless fast compression method</a:t>
            </a:r>
          </a:p>
          <a:p>
            <a:r>
              <a:rPr lang="en-IN" dirty="0"/>
              <a:t>It uses Optimized Data structures based on combination of Huffman and Finite State Entropy compression</a:t>
            </a:r>
          </a:p>
          <a:p>
            <a:r>
              <a:rPr lang="en-IN" dirty="0"/>
              <a:t>Advantages: Fine-tuning, Training mode to build dictionary, better compression ratios</a:t>
            </a:r>
          </a:p>
          <a:p>
            <a:r>
              <a:rPr lang="en-IN" dirty="0"/>
              <a:t>Limitations: As any other lossless compression methods, performance is impacted by the entropy of the data</a:t>
            </a:r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D3CB73-17F4-A12D-CF2C-243AD678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Zstandard</a:t>
            </a:r>
            <a:r>
              <a:rPr lang="en-IN" dirty="0"/>
              <a:t>: A new age compression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7371C-F91F-F147-F865-986BFB2A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8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CD8EA-4FA9-3A73-F346-5B36B7298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7A06E-9A3A-14F4-1B7A-73A09F6AD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Comparison between </a:t>
            </a:r>
            <a:r>
              <a:rPr lang="en-IN" dirty="0" err="1"/>
              <a:t>Zstd</a:t>
            </a:r>
            <a:r>
              <a:rPr lang="en-IN" dirty="0"/>
              <a:t> and </a:t>
            </a:r>
            <a:r>
              <a:rPr lang="en-IN" dirty="0" err="1"/>
              <a:t>GZip</a:t>
            </a:r>
            <a:r>
              <a:rPr lang="en-IN" dirty="0"/>
              <a:t> (used by MATLAB)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7875E-DC03-B276-1434-7FC496DFD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156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AE045-F7A1-2D9C-8D55-1A8AE7E8A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2017 data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27EBC69-E3C9-A463-92E8-C870F1688EF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58778564"/>
              </p:ext>
            </p:extLst>
          </p:nvPr>
        </p:nvGraphicFramePr>
        <p:xfrm>
          <a:off x="379413" y="1216025"/>
          <a:ext cx="5614987" cy="422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8E6241D-98FD-8B7F-B538-5BB5F6ACBB7E}"/>
              </a:ext>
            </a:extLst>
          </p:cNvPr>
          <p:cNvSpPr txBox="1"/>
          <p:nvPr/>
        </p:nvSpPr>
        <p:spPr>
          <a:xfrm>
            <a:off x="4922098" y="2639916"/>
            <a:ext cx="697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40%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E2F02FF1-C6D3-04DD-92E7-F1F669D01F5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11832072"/>
              </p:ext>
            </p:extLst>
          </p:nvPr>
        </p:nvGraphicFramePr>
        <p:xfrm>
          <a:off x="6197600" y="1216025"/>
          <a:ext cx="5613400" cy="422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B49FB1B-CB9B-B558-36DF-45B5A28AA71D}"/>
              </a:ext>
            </a:extLst>
          </p:cNvPr>
          <p:cNvSpPr txBox="1"/>
          <p:nvPr/>
        </p:nvSpPr>
        <p:spPr>
          <a:xfrm rot="16200000">
            <a:off x="-79079" y="2887441"/>
            <a:ext cx="71378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FAB216-8E5B-669D-5C64-3A23778A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05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7A22-3D91-E06D-A622-5714B0D40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2017 Data</a:t>
            </a:r>
          </a:p>
        </p:txBody>
      </p:sp>
      <p:graphicFrame>
        <p:nvGraphicFramePr>
          <p:cNvPr id="5" name="Content Placeholder 6">
            <a:extLst>
              <a:ext uri="{FF2B5EF4-FFF2-40B4-BE49-F238E27FC236}">
                <a16:creationId xmlns:a16="http://schemas.microsoft.com/office/drawing/2014/main" id="{0FEAFE0C-1EE5-E60D-9EF8-061636B3E4C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22219818"/>
              </p:ext>
            </p:extLst>
          </p:nvPr>
        </p:nvGraphicFramePr>
        <p:xfrm>
          <a:off x="379413" y="1216025"/>
          <a:ext cx="5614987" cy="422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94BE49-A008-EA12-5046-EAB1A9EC94BF}"/>
              </a:ext>
            </a:extLst>
          </p:cNvPr>
          <p:cNvSpPr txBox="1"/>
          <p:nvPr/>
        </p:nvSpPr>
        <p:spPr>
          <a:xfrm rot="16200000">
            <a:off x="-79079" y="2887441"/>
            <a:ext cx="71378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E30ED2-4ACF-45A8-2918-FD2C02617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17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1F394-DE97-DE0A-0082-22E4E697A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2000 Data</a:t>
            </a:r>
          </a:p>
        </p:txBody>
      </p:sp>
      <p:graphicFrame>
        <p:nvGraphicFramePr>
          <p:cNvPr id="5" name="Content Placeholder 6">
            <a:extLst>
              <a:ext uri="{FF2B5EF4-FFF2-40B4-BE49-F238E27FC236}">
                <a16:creationId xmlns:a16="http://schemas.microsoft.com/office/drawing/2014/main" id="{D5AA100B-0757-524B-F86C-CB9DBF94D6C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09268243"/>
              </p:ext>
            </p:extLst>
          </p:nvPr>
        </p:nvGraphicFramePr>
        <p:xfrm>
          <a:off x="379413" y="1216025"/>
          <a:ext cx="5614987" cy="422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80FA21F-EFE9-251B-22A4-80729F5A471A}"/>
              </a:ext>
            </a:extLst>
          </p:cNvPr>
          <p:cNvSpPr txBox="1"/>
          <p:nvPr/>
        </p:nvSpPr>
        <p:spPr>
          <a:xfrm rot="16200000">
            <a:off x="-79079" y="2887441"/>
            <a:ext cx="71378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MB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C428C58-160B-946A-CADE-E2CB0D28B8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4101030"/>
              </p:ext>
            </p:extLst>
          </p:nvPr>
        </p:nvGraphicFramePr>
        <p:xfrm>
          <a:off x="6197602" y="1215483"/>
          <a:ext cx="5614987" cy="422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D80798A-047E-2FDC-6931-1DB9508F82D9}"/>
              </a:ext>
            </a:extLst>
          </p:cNvPr>
          <p:cNvSpPr txBox="1"/>
          <p:nvPr/>
        </p:nvSpPr>
        <p:spPr>
          <a:xfrm rot="16200000">
            <a:off x="5822173" y="2887440"/>
            <a:ext cx="71378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2FFD01-4A44-2284-F250-33C76E1B0E28}"/>
              </a:ext>
            </a:extLst>
          </p:cNvPr>
          <p:cNvSpPr txBox="1"/>
          <p:nvPr/>
        </p:nvSpPr>
        <p:spPr>
          <a:xfrm>
            <a:off x="9462977" y="2715213"/>
            <a:ext cx="882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45%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F1A3D0-64CF-6250-2E78-68E29C5F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15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8C4DF-CBD0-C2A1-5B52-C4CFF977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35CDE6-BF3A-C417-20D6-C55E94803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9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DAC834-0BB7-663F-FCC9-751197E6C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5BDC15-F8FC-5799-70D2-22AC0F1DF3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210"/>
          <a:stretch/>
        </p:blipFill>
        <p:spPr>
          <a:xfrm>
            <a:off x="3905127" y="1503958"/>
            <a:ext cx="1665766" cy="11177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E2BF53-2D53-A5E3-C766-3325C8C78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526" t="19544" r="70000" b="19544"/>
          <a:stretch/>
        </p:blipFill>
        <p:spPr>
          <a:xfrm>
            <a:off x="5995466" y="1608955"/>
            <a:ext cx="1251285" cy="1059502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CF4946C0-C3D3-9FA6-1A67-4E16257C776F}"/>
              </a:ext>
            </a:extLst>
          </p:cNvPr>
          <p:cNvGrpSpPr/>
          <p:nvPr/>
        </p:nvGrpSpPr>
        <p:grpSpPr>
          <a:xfrm>
            <a:off x="874108" y="2669199"/>
            <a:ext cx="9347418" cy="3628598"/>
            <a:chOff x="874108" y="2669199"/>
            <a:chExt cx="9347418" cy="362859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EED7915-68D2-20D7-3D87-029CE0F5A0D8}"/>
                </a:ext>
              </a:extLst>
            </p:cNvPr>
            <p:cNvSpPr/>
            <p:nvPr/>
          </p:nvSpPr>
          <p:spPr>
            <a:xfrm>
              <a:off x="1909720" y="3878750"/>
              <a:ext cx="1665765" cy="11360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Compress</a:t>
              </a:r>
            </a:p>
            <a:p>
              <a:pPr algn="ctr"/>
              <a:r>
                <a:rPr lang="en-IN" dirty="0"/>
                <a:t>Script</a:t>
              </a:r>
            </a:p>
            <a:p>
              <a:pPr algn="ctr"/>
              <a:r>
                <a:rPr lang="en-IN" dirty="0"/>
                <a:t>.</a:t>
              </a:r>
              <a:r>
                <a:rPr lang="en-IN" dirty="0" err="1"/>
                <a:t>sh</a:t>
              </a:r>
              <a:r>
                <a:rPr lang="en-IN" dirty="0"/>
                <a:t> &amp; .</a:t>
              </a:r>
              <a:r>
                <a:rPr lang="en-IN" dirty="0" err="1"/>
                <a:t>py</a:t>
              </a:r>
              <a:endParaRPr lang="en-IN" dirty="0"/>
            </a:p>
          </p:txBody>
        </p:sp>
        <p:sp>
          <p:nvSpPr>
            <p:cNvPr id="11" name="Flowchart: Internal Storage 10">
              <a:extLst>
                <a:ext uri="{FF2B5EF4-FFF2-40B4-BE49-F238E27FC236}">
                  <a16:creationId xmlns:a16="http://schemas.microsoft.com/office/drawing/2014/main" id="{17D25E1B-0F8F-43F4-11E8-D7607A98636B}"/>
                </a:ext>
              </a:extLst>
            </p:cNvPr>
            <p:cNvSpPr/>
            <p:nvPr/>
          </p:nvSpPr>
          <p:spPr>
            <a:xfrm>
              <a:off x="1909719" y="2669199"/>
              <a:ext cx="1665765" cy="635204"/>
            </a:xfrm>
            <a:prstGeom prst="flowChartInternalStorag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Dictionary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50C624A-1AC1-FE1B-1C5A-7F36A1F3943C}"/>
                </a:ext>
              </a:extLst>
            </p:cNvPr>
            <p:cNvSpPr/>
            <p:nvPr/>
          </p:nvSpPr>
          <p:spPr>
            <a:xfrm>
              <a:off x="4567578" y="3878750"/>
              <a:ext cx="1665765" cy="113601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173971D-77BF-745B-C16E-B45E0EF33632}"/>
                </a:ext>
              </a:extLst>
            </p:cNvPr>
            <p:cNvSpPr/>
            <p:nvPr/>
          </p:nvSpPr>
          <p:spPr>
            <a:xfrm>
              <a:off x="7795366" y="3869355"/>
              <a:ext cx="1665765" cy="113601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Folder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3281FC8-C356-DAC0-76F2-E34F17BF91E8}"/>
                </a:ext>
              </a:extLst>
            </p:cNvPr>
            <p:cNvCxnSpPr>
              <a:stCxn id="12" idx="3"/>
              <a:endCxn id="13" idx="1"/>
            </p:cNvCxnSpPr>
            <p:nvPr/>
          </p:nvCxnSpPr>
          <p:spPr>
            <a:xfrm flipV="1">
              <a:off x="6233343" y="4437361"/>
              <a:ext cx="1562023" cy="93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A5A616A-ABA1-DFDD-971C-A0CFB9B658B4}"/>
                </a:ext>
              </a:extLst>
            </p:cNvPr>
            <p:cNvCxnSpPr>
              <a:stCxn id="11" idx="2"/>
              <a:endCxn id="4" idx="0"/>
            </p:cNvCxnSpPr>
            <p:nvPr/>
          </p:nvCxnSpPr>
          <p:spPr>
            <a:xfrm>
              <a:off x="2742602" y="3304403"/>
              <a:ext cx="1" cy="57434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695E4C77-7F9F-EDDD-C494-C6F9CC6638A7}"/>
                </a:ext>
              </a:extLst>
            </p:cNvPr>
            <p:cNvCxnSpPr>
              <a:stCxn id="4" idx="3"/>
              <a:endCxn id="12" idx="1"/>
            </p:cNvCxnSpPr>
            <p:nvPr/>
          </p:nvCxnSpPr>
          <p:spPr>
            <a:xfrm>
              <a:off x="3575485" y="4446756"/>
              <a:ext cx="9920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AD3998-09FA-4F81-7A49-90B24059B15F}"/>
                </a:ext>
              </a:extLst>
            </p:cNvPr>
            <p:cNvSpPr txBox="1"/>
            <p:nvPr/>
          </p:nvSpPr>
          <p:spPr>
            <a:xfrm>
              <a:off x="6233343" y="3800425"/>
              <a:ext cx="16657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In-place compression</a:t>
              </a:r>
            </a:p>
          </p:txBody>
        </p:sp>
        <p:pic>
          <p:nvPicPr>
            <p:cNvPr id="22" name="Graphic 21" descr="User">
              <a:extLst>
                <a:ext uri="{FF2B5EF4-FFF2-40B4-BE49-F238E27FC236}">
                  <a16:creationId xmlns:a16="http://schemas.microsoft.com/office/drawing/2014/main" id="{6358BBE3-B75D-0C2A-6F61-0B54A2CF9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4108" y="3989556"/>
              <a:ext cx="914400" cy="914400"/>
            </a:xfrm>
            <a:prstGeom prst="rect">
              <a:avLst/>
            </a:prstGeom>
          </p:spPr>
        </p:pic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7F021D52-D145-B441-B59C-F9A6C4D780A1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5256805" y="5158418"/>
              <a:ext cx="628177" cy="340864"/>
            </a:xfrm>
            <a:prstGeom prst="bentConnector3">
              <a:avLst>
                <a:gd name="adj1" fmla="val 9903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or: Elbow 45">
              <a:extLst>
                <a:ext uri="{FF2B5EF4-FFF2-40B4-BE49-F238E27FC236}">
                  <a16:creationId xmlns:a16="http://schemas.microsoft.com/office/drawing/2014/main" id="{9F3050A9-9F6C-F83D-BA08-7A7FD15E3842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4993378" y="5421844"/>
              <a:ext cx="1155031" cy="340865"/>
            </a:xfrm>
            <a:prstGeom prst="bentConnector3">
              <a:avLst>
                <a:gd name="adj1" fmla="val 9833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807FD8A-2A58-834A-18F6-5312BA3417E0}"/>
                </a:ext>
              </a:extLst>
            </p:cNvPr>
            <p:cNvSpPr txBox="1"/>
            <p:nvPr/>
          </p:nvSpPr>
          <p:spPr>
            <a:xfrm>
              <a:off x="8700735" y="5458273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File1.mat.zst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4FFEC05-C9C2-4E9F-2390-7D1E26D08E84}"/>
                </a:ext>
              </a:extLst>
            </p:cNvPr>
            <p:cNvSpPr txBox="1"/>
            <p:nvPr/>
          </p:nvSpPr>
          <p:spPr>
            <a:xfrm>
              <a:off x="5687101" y="5910543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err="1"/>
                <a:t>FileN.mat</a:t>
              </a:r>
              <a:endParaRPr lang="en-IN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A0337BE-3F06-4BC8-251C-9424038A066A}"/>
                </a:ext>
              </a:extLst>
            </p:cNvPr>
            <p:cNvSpPr txBox="1"/>
            <p:nvPr/>
          </p:nvSpPr>
          <p:spPr>
            <a:xfrm>
              <a:off x="5667505" y="5467032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File1.mat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3FCE32C-0739-C32C-985F-32ADCAA0D292}"/>
                </a:ext>
              </a:extLst>
            </p:cNvPr>
            <p:cNvSpPr txBox="1"/>
            <p:nvPr/>
          </p:nvSpPr>
          <p:spPr>
            <a:xfrm>
              <a:off x="8635266" y="5928465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err="1"/>
                <a:t>FileN.mat.zst</a:t>
              </a:r>
              <a:endParaRPr lang="en-IN" dirty="0"/>
            </a:p>
          </p:txBody>
        </p: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08258647-3542-EAA7-EB1D-3AEBB67EE71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992216" y="5412450"/>
              <a:ext cx="1155031" cy="340865"/>
            </a:xfrm>
            <a:prstGeom prst="bentConnector3">
              <a:avLst>
                <a:gd name="adj1" fmla="val 9833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FE746E09-B6E0-C387-B200-9D816BA661CE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255643" y="5171008"/>
              <a:ext cx="628177" cy="340864"/>
            </a:xfrm>
            <a:prstGeom prst="bentConnector3">
              <a:avLst>
                <a:gd name="adj1" fmla="val 9903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3BADA2-6989-678C-F5B7-8FF925882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89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507281-06AE-CC7C-4D3D-5CDFB2E14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Need for Data Compression?</a:t>
            </a:r>
          </a:p>
          <a:p>
            <a:pPr lvl="1"/>
            <a:r>
              <a:rPr lang="en-IN" dirty="0"/>
              <a:t>Resource cost to store</a:t>
            </a:r>
          </a:p>
          <a:p>
            <a:pPr lvl="1"/>
            <a:r>
              <a:rPr lang="en-IN" dirty="0"/>
              <a:t>High Bandwidth and Time to transfer the data</a:t>
            </a:r>
          </a:p>
          <a:p>
            <a:r>
              <a:rPr lang="en-IN" dirty="0"/>
              <a:t>Lossless vs Lossy compression</a:t>
            </a:r>
          </a:p>
          <a:p>
            <a:r>
              <a:rPr lang="en-IN" dirty="0"/>
              <a:t>Experiment with cutting-edge compression techniques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D32E4-5093-CFE1-0122-BCB4B1216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Background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40B27-B9F1-D027-54D4-D6E9345B7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03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E0070-A0C7-0D05-31CF-6A5CC1D2C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E3D2A5-9BD1-2B64-DB19-7F8F79EB0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 - Decompression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5BE024-E84D-1FD7-425F-AB72C6F6BA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210"/>
          <a:stretch/>
        </p:blipFill>
        <p:spPr>
          <a:xfrm>
            <a:off x="3905127" y="1503958"/>
            <a:ext cx="1665766" cy="11177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0678DE-9697-49E2-D51E-683E75BFE4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526" t="19544" r="70000" b="19544"/>
          <a:stretch/>
        </p:blipFill>
        <p:spPr>
          <a:xfrm>
            <a:off x="5995466" y="1608955"/>
            <a:ext cx="1251285" cy="105950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4B8FAE-36F4-BDEE-DF64-C51293BCCD97}"/>
              </a:ext>
            </a:extLst>
          </p:cNvPr>
          <p:cNvSpPr/>
          <p:nvPr/>
        </p:nvSpPr>
        <p:spPr>
          <a:xfrm>
            <a:off x="1909720" y="3878750"/>
            <a:ext cx="1665765" cy="11360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Decompress</a:t>
            </a:r>
          </a:p>
          <a:p>
            <a:pPr algn="ctr"/>
            <a:r>
              <a:rPr lang="en-IN" dirty="0"/>
              <a:t>Script</a:t>
            </a:r>
          </a:p>
          <a:p>
            <a:pPr algn="ctr"/>
            <a:r>
              <a:rPr lang="en-IN" dirty="0"/>
              <a:t>.</a:t>
            </a:r>
            <a:r>
              <a:rPr lang="en-IN" dirty="0" err="1"/>
              <a:t>sh</a:t>
            </a:r>
            <a:r>
              <a:rPr lang="en-IN" dirty="0"/>
              <a:t> &amp; .</a:t>
            </a:r>
            <a:r>
              <a:rPr lang="en-IN" dirty="0" err="1"/>
              <a:t>py</a:t>
            </a:r>
            <a:endParaRPr lang="en-IN" dirty="0"/>
          </a:p>
        </p:txBody>
      </p:sp>
      <p:sp>
        <p:nvSpPr>
          <p:cNvPr id="11" name="Flowchart: Internal Storage 10">
            <a:extLst>
              <a:ext uri="{FF2B5EF4-FFF2-40B4-BE49-F238E27FC236}">
                <a16:creationId xmlns:a16="http://schemas.microsoft.com/office/drawing/2014/main" id="{D24A0FD3-3371-6538-2306-12778E13EB49}"/>
              </a:ext>
            </a:extLst>
          </p:cNvPr>
          <p:cNvSpPr/>
          <p:nvPr/>
        </p:nvSpPr>
        <p:spPr>
          <a:xfrm>
            <a:off x="1909719" y="2669199"/>
            <a:ext cx="1665765" cy="635204"/>
          </a:xfrm>
          <a:prstGeom prst="flowChartInternalStorag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Dictionary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994A55C-15A3-D989-819F-B3E90AFF918E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2742602" y="3304403"/>
            <a:ext cx="1" cy="5743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819E1D2-77C4-FD6A-B05F-0E3BDCFAF3F4}"/>
              </a:ext>
            </a:extLst>
          </p:cNvPr>
          <p:cNvSpPr txBox="1"/>
          <p:nvPr/>
        </p:nvSpPr>
        <p:spPr>
          <a:xfrm>
            <a:off x="6320556" y="3818322"/>
            <a:ext cx="1769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In-place decompression</a:t>
            </a:r>
          </a:p>
        </p:txBody>
      </p:sp>
      <p:pic>
        <p:nvPicPr>
          <p:cNvPr id="22" name="Graphic 21" descr="User">
            <a:extLst>
              <a:ext uri="{FF2B5EF4-FFF2-40B4-BE49-F238E27FC236}">
                <a16:creationId xmlns:a16="http://schemas.microsoft.com/office/drawing/2014/main" id="{2EBAF9FE-7E21-4BA8-CF82-211D6FEF3C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4108" y="3989556"/>
            <a:ext cx="914400" cy="914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D170C59-17C7-673C-60BB-04C576677917}"/>
              </a:ext>
            </a:extLst>
          </p:cNvPr>
          <p:cNvGrpSpPr/>
          <p:nvPr/>
        </p:nvGrpSpPr>
        <p:grpSpPr>
          <a:xfrm>
            <a:off x="8126808" y="3875381"/>
            <a:ext cx="2640314" cy="2401125"/>
            <a:chOff x="4567578" y="3878750"/>
            <a:chExt cx="2640314" cy="24011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747912-D691-3DFD-EF9C-57A011D40B61}"/>
                </a:ext>
              </a:extLst>
            </p:cNvPr>
            <p:cNvGrpSpPr/>
            <p:nvPr/>
          </p:nvGrpSpPr>
          <p:grpSpPr>
            <a:xfrm>
              <a:off x="4567578" y="3878750"/>
              <a:ext cx="1665765" cy="2291042"/>
              <a:chOff x="4567578" y="3878750"/>
              <a:chExt cx="1665765" cy="2291042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48C2314-C877-10D7-C7C9-79DEB5A9FD27}"/>
                  </a:ext>
                </a:extLst>
              </p:cNvPr>
              <p:cNvSpPr/>
              <p:nvPr/>
            </p:nvSpPr>
            <p:spPr>
              <a:xfrm>
                <a:off x="4567578" y="3878750"/>
                <a:ext cx="1665765" cy="1136012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Folder</a:t>
                </a:r>
              </a:p>
            </p:txBody>
          </p:sp>
          <p:cxnSp>
            <p:nvCxnSpPr>
              <p:cNvPr id="40" name="Connector: Elbow 39">
                <a:extLst>
                  <a:ext uri="{FF2B5EF4-FFF2-40B4-BE49-F238E27FC236}">
                    <a16:creationId xmlns:a16="http://schemas.microsoft.com/office/drawing/2014/main" id="{12DDE43B-6143-B76B-EA4E-F3B642020D99}"/>
                  </a:ext>
                </a:extLst>
              </p:cNvPr>
              <p:cNvCxnSpPr>
                <a:cxnSpLocks/>
                <a:stCxn id="12" idx="2"/>
              </p:cNvCxnSpPr>
              <p:nvPr/>
            </p:nvCxnSpPr>
            <p:spPr>
              <a:xfrm rot="16200000" flipH="1">
                <a:off x="5256805" y="5158418"/>
                <a:ext cx="628177" cy="340864"/>
              </a:xfrm>
              <a:prstGeom prst="bentConnector3">
                <a:avLst>
                  <a:gd name="adj1" fmla="val 99032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or: Elbow 45">
                <a:extLst>
                  <a:ext uri="{FF2B5EF4-FFF2-40B4-BE49-F238E27FC236}">
                    <a16:creationId xmlns:a16="http://schemas.microsoft.com/office/drawing/2014/main" id="{E904B50E-16C0-DD2E-C089-C704F733785A}"/>
                  </a:ext>
                </a:extLst>
              </p:cNvPr>
              <p:cNvCxnSpPr>
                <a:cxnSpLocks/>
                <a:stCxn id="12" idx="2"/>
              </p:cNvCxnSpPr>
              <p:nvPr/>
            </p:nvCxnSpPr>
            <p:spPr>
              <a:xfrm rot="16200000" flipH="1">
                <a:off x="4993378" y="5421844"/>
                <a:ext cx="1155031" cy="340865"/>
              </a:xfrm>
              <a:prstGeom prst="bentConnector3">
                <a:avLst>
                  <a:gd name="adj1" fmla="val 9833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7AA4235-F199-5210-6F41-F810534595CF}"/>
                </a:ext>
              </a:extLst>
            </p:cNvPr>
            <p:cNvSpPr txBox="1"/>
            <p:nvPr/>
          </p:nvSpPr>
          <p:spPr>
            <a:xfrm>
              <a:off x="5687101" y="5910543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err="1"/>
                <a:t>FileN.mat</a:t>
              </a:r>
              <a:endParaRPr lang="en-IN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9FC9FD5-3AF2-E2EB-5E47-650A1212DFA4}"/>
                </a:ext>
              </a:extLst>
            </p:cNvPr>
            <p:cNvSpPr txBox="1"/>
            <p:nvPr/>
          </p:nvSpPr>
          <p:spPr>
            <a:xfrm>
              <a:off x="5667505" y="5467032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File1.mat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4B01423-7228-C6AD-1DC0-DD87CF8445B2}"/>
              </a:ext>
            </a:extLst>
          </p:cNvPr>
          <p:cNvGrpSpPr/>
          <p:nvPr/>
        </p:nvGrpSpPr>
        <p:grpSpPr>
          <a:xfrm>
            <a:off x="4588493" y="3875381"/>
            <a:ext cx="2426160" cy="2428442"/>
            <a:chOff x="7795366" y="3869355"/>
            <a:chExt cx="2426160" cy="242844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22CD43-EE1E-C50D-4AFD-176DA44D380C}"/>
                </a:ext>
              </a:extLst>
            </p:cNvPr>
            <p:cNvSpPr/>
            <p:nvPr/>
          </p:nvSpPr>
          <p:spPr>
            <a:xfrm>
              <a:off x="7795366" y="3869355"/>
              <a:ext cx="1665765" cy="113601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Folder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24C2EA5-A5AE-E0CF-51EB-946A4B7ACB66}"/>
                </a:ext>
              </a:extLst>
            </p:cNvPr>
            <p:cNvSpPr txBox="1"/>
            <p:nvPr/>
          </p:nvSpPr>
          <p:spPr>
            <a:xfrm>
              <a:off x="8700735" y="5458273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File1.mat.zst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4A217DA-0593-1AD9-FA09-0A64E1D21407}"/>
                </a:ext>
              </a:extLst>
            </p:cNvPr>
            <p:cNvSpPr txBox="1"/>
            <p:nvPr/>
          </p:nvSpPr>
          <p:spPr>
            <a:xfrm>
              <a:off x="8635266" y="5928465"/>
              <a:ext cx="1520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err="1"/>
                <a:t>FileN.mat.zst</a:t>
              </a:r>
              <a:endParaRPr lang="en-IN" dirty="0"/>
            </a:p>
          </p:txBody>
        </p: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4811836E-DBCF-E886-DA5B-832FA256713F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992216" y="5412450"/>
              <a:ext cx="1155031" cy="340865"/>
            </a:xfrm>
            <a:prstGeom prst="bentConnector3">
              <a:avLst>
                <a:gd name="adj1" fmla="val 9833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81B1D15C-0106-E215-77C8-241ABBA63F10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255643" y="5171008"/>
              <a:ext cx="628177" cy="340864"/>
            </a:xfrm>
            <a:prstGeom prst="bentConnector3">
              <a:avLst>
                <a:gd name="adj1" fmla="val 9903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658B65-6661-AEE8-2C56-5E7FBD9970F8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 flipV="1">
            <a:off x="3575485" y="4443387"/>
            <a:ext cx="1013008" cy="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EBA68-866C-E80A-8BAE-3C489A1168DD}"/>
              </a:ext>
            </a:extLst>
          </p:cNvPr>
          <p:cNvCxnSpPr>
            <a:stCxn id="13" idx="3"/>
            <a:endCxn id="12" idx="1"/>
          </p:cNvCxnSpPr>
          <p:nvPr/>
        </p:nvCxnSpPr>
        <p:spPr>
          <a:xfrm>
            <a:off x="6254258" y="4443387"/>
            <a:ext cx="18725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6C8475-C31E-D6F9-B5BB-F5BF55D4A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14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4D028-22A1-9FA9-DC31-9A58DE41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0807D-7D8A-8662-C29A-558EE063C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10634849" cy="2411295"/>
          </a:xfrm>
        </p:spPr>
        <p:txBody>
          <a:bodyPr/>
          <a:lstStyle/>
          <a:p>
            <a:r>
              <a:rPr lang="en-IN" dirty="0"/>
              <a:t>Comprehensive step by step documentation of the process and running the scripts</a:t>
            </a:r>
          </a:p>
          <a:p>
            <a:r>
              <a:rPr lang="en-IN" dirty="0"/>
              <a:t>Troubleshooting guide and best practices</a:t>
            </a:r>
          </a:p>
          <a:p>
            <a:r>
              <a:rPr lang="en-IN" dirty="0"/>
              <a:t>Temporarily hosted as repository: https://github.com/AbrarAhmed647/LF_DataCompression_UsageDoc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EA8E56-36C9-8C0E-AC7D-7448E04BF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1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4D57-0B4A-0543-7846-FEF95C09B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EEA8-75E8-0322-BC0F-DCF92CDDBA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10511559" cy="1311960"/>
          </a:xfrm>
        </p:spPr>
        <p:txBody>
          <a:bodyPr>
            <a:normAutofit/>
          </a:bodyPr>
          <a:lstStyle/>
          <a:p>
            <a:r>
              <a:rPr lang="en-IN" dirty="0"/>
              <a:t>Integrating the access to compressed files hosted on webserver or </a:t>
            </a:r>
            <a:r>
              <a:rPr lang="en-IN" dirty="0" err="1"/>
              <a:t>Gdrive</a:t>
            </a:r>
            <a:r>
              <a:rPr lang="en-IN" dirty="0"/>
              <a:t> to a website for easy access and data sharing</a:t>
            </a:r>
          </a:p>
          <a:p>
            <a:r>
              <a:rPr lang="en-IN" dirty="0"/>
              <a:t>Hosting the data on Cloud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C6644-A037-E40D-6529-6DE6ED2FC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879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99758-F92C-7FA4-81A2-C2A2A615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2131423"/>
            <a:ext cx="8906692" cy="2595153"/>
          </a:xfrm>
        </p:spPr>
        <p:txBody>
          <a:bodyPr/>
          <a:lstStyle/>
          <a:p>
            <a:pPr algn="ctr"/>
            <a:r>
              <a:rPr lang="en-IN" dirty="0"/>
              <a:t>Q/A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C1B591-89E1-3541-7085-E15E234A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672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E0B88-71AA-419A-6C6A-E5C1D4409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BEDF-F52A-F8D1-D026-7627181D7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9980" y="2131423"/>
            <a:ext cx="8906692" cy="2595153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59A9B6-CF4B-996E-DA2F-00253697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23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7147-732D-9258-AEE1-0525B355A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rgbClr val="A7934B"/>
                </a:solidFill>
              </a:rPr>
              <a:t>Agenda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72AC71-C395-3092-BC87-BD1F78D683C9}"/>
              </a:ext>
            </a:extLst>
          </p:cNvPr>
          <p:cNvSpPr txBox="1"/>
          <p:nvPr/>
        </p:nvSpPr>
        <p:spPr>
          <a:xfrm>
            <a:off x="572865" y="1215483"/>
            <a:ext cx="772908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Exploration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Matlab</a:t>
            </a:r>
            <a:r>
              <a:rPr lang="en-IN" dirty="0"/>
              <a:t> Datatypes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Data Compression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One-shot vs Two-shot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Dictionary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Huffman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Zstandard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Zstd</a:t>
            </a:r>
            <a:endParaRPr lang="en-IN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Gzip</a:t>
            </a:r>
            <a:r>
              <a:rPr lang="en-IN" dirty="0"/>
              <a:t> vs </a:t>
            </a:r>
            <a:r>
              <a:rPr lang="en-IN" dirty="0" err="1"/>
              <a:t>Zstd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System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Folder structures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Scripts (TO 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Future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5A872-6491-16C4-23FA-D7E676D6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83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3ABA1-7984-58BB-A4C2-CC6C98647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722" y="2298605"/>
            <a:ext cx="8906692" cy="2595153"/>
          </a:xfrm>
        </p:spPr>
        <p:txBody>
          <a:bodyPr/>
          <a:lstStyle/>
          <a:p>
            <a:pPr algn="ctr"/>
            <a:r>
              <a:rPr lang="en-IN" dirty="0"/>
              <a:t>Data Exploration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A29AC9-E912-8D8B-0235-CC07CACA0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94647-EC82-495C-AEE7-5C3FADB662E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0662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C81708-DD5B-B043-54B4-3BEC31C47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62" y="1215483"/>
            <a:ext cx="7632824" cy="47329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1A72A0-672D-D783-C7CF-3909FD7C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BROADBAND_2017– Arecibo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049515-FE24-9906-25FD-17D545850632}"/>
              </a:ext>
            </a:extLst>
          </p:cNvPr>
          <p:cNvSpPr txBox="1"/>
          <p:nvPr/>
        </p:nvSpPr>
        <p:spPr>
          <a:xfrm>
            <a:off x="8470232" y="1365956"/>
            <a:ext cx="26621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Statistics:</a:t>
            </a:r>
          </a:p>
          <a:p>
            <a:endParaRPr lang="en-IN" dirty="0"/>
          </a:p>
          <a:p>
            <a:r>
              <a:rPr lang="en-IN" dirty="0"/>
              <a:t>Unique values: 26054</a:t>
            </a:r>
          </a:p>
          <a:p>
            <a:r>
              <a:rPr lang="en-IN" dirty="0"/>
              <a:t>Maximum: 32767</a:t>
            </a:r>
          </a:p>
          <a:p>
            <a:r>
              <a:rPr lang="en-IN" dirty="0"/>
              <a:t>Minimum: -32768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C32787-A28D-46DF-BA9B-2AD89289F5CF}"/>
              </a:ext>
            </a:extLst>
          </p:cNvPr>
          <p:cNvSpPr txBox="1"/>
          <p:nvPr/>
        </p:nvSpPr>
        <p:spPr>
          <a:xfrm>
            <a:off x="8285298" y="5122712"/>
            <a:ext cx="1809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fs =1MHz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6E3F8D-B3C7-B9B8-7DFF-0E41B1E9C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13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DE5C-A030-C3C4-034A-FC535848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Broadband_2017 - Culebra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B1854-58B5-3500-0565-3F6572D73220}"/>
              </a:ext>
            </a:extLst>
          </p:cNvPr>
          <p:cNvSpPr txBox="1"/>
          <p:nvPr/>
        </p:nvSpPr>
        <p:spPr>
          <a:xfrm>
            <a:off x="8277726" y="1370768"/>
            <a:ext cx="3147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Statistics:</a:t>
            </a:r>
          </a:p>
          <a:p>
            <a:endParaRPr lang="en-IN" dirty="0"/>
          </a:p>
          <a:p>
            <a:r>
              <a:rPr lang="en-IN" dirty="0"/>
              <a:t>Unique values: 10282</a:t>
            </a:r>
          </a:p>
          <a:p>
            <a:r>
              <a:rPr lang="en-IN" dirty="0"/>
              <a:t>Maximum: 32767</a:t>
            </a:r>
          </a:p>
          <a:p>
            <a:r>
              <a:rPr lang="en-IN" dirty="0"/>
              <a:t>Minimum: -32768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CEB435-6717-5767-89D5-FEB3FC85D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6" y="1215483"/>
            <a:ext cx="7648347" cy="47425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11156C-B179-A9B6-0214-2EFD085E5B80}"/>
              </a:ext>
            </a:extLst>
          </p:cNvPr>
          <p:cNvSpPr txBox="1"/>
          <p:nvPr/>
        </p:nvSpPr>
        <p:spPr>
          <a:xfrm>
            <a:off x="8277726" y="5167312"/>
            <a:ext cx="148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fs = 1MHz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20F8E4-DCF1-64A4-81CC-71D0BBD61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5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828E0-7B55-F59B-B35F-461839240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Broadband_2000 – Palmer Station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EC4E92-D4BF-2F1D-4567-19F9FCF0BA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3" y="1587335"/>
            <a:ext cx="7599930" cy="471253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A6D3B-FA62-4A73-6B6D-A802115C3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26651" y="1799091"/>
            <a:ext cx="2546150" cy="43514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b="1" dirty="0">
                <a:solidFill>
                  <a:schemeClr val="tx1"/>
                </a:solidFill>
                <a:latin typeface="+mj-lt"/>
              </a:rPr>
              <a:t>Statistics:</a:t>
            </a:r>
          </a:p>
          <a:p>
            <a:pPr marL="0" indent="0">
              <a:buNone/>
            </a:pPr>
            <a:endParaRPr lang="en-IN" sz="1800" dirty="0">
              <a:solidFill>
                <a:schemeClr val="tx1"/>
              </a:solidFill>
              <a:latin typeface="+mj-lt"/>
            </a:endParaRPr>
          </a:p>
          <a:p>
            <a:pPr marL="0" indent="0">
              <a:buNone/>
            </a:pPr>
            <a:r>
              <a:rPr lang="en-IN" sz="1800" dirty="0">
                <a:solidFill>
                  <a:schemeClr val="tx1"/>
                </a:solidFill>
                <a:latin typeface="+mj-lt"/>
              </a:rPr>
              <a:t>Unique: 7991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1"/>
                </a:solidFill>
                <a:latin typeface="+mj-lt"/>
              </a:rPr>
              <a:t>maximum: 32767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1"/>
                </a:solidFill>
                <a:latin typeface="+mj-lt"/>
              </a:rPr>
              <a:t>minimum: -32768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1"/>
                </a:solidFill>
                <a:latin typeface="+mj-lt"/>
              </a:rPr>
              <a:t>Unique: 7991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DFE2A1-19F8-3C23-87EE-1D706D41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3BA57-20CB-BDCF-C691-2AE3F110CE9F}"/>
              </a:ext>
            </a:extLst>
          </p:cNvPr>
          <p:cNvSpPr txBox="1"/>
          <p:nvPr/>
        </p:nvSpPr>
        <p:spPr>
          <a:xfrm>
            <a:off x="8277726" y="5167312"/>
            <a:ext cx="148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fs = 1MHz </a:t>
            </a:r>
          </a:p>
        </p:txBody>
      </p:sp>
    </p:spTree>
    <p:extLst>
      <p:ext uri="{BB962C8B-B14F-4D97-AF65-F5344CB8AC3E}">
        <p14:creationId xmlns:p14="http://schemas.microsoft.com/office/powerpoint/2010/main" val="1281952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AD481-4C97-CE7E-21A2-E837F75F0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Broadband data is saved as “int16”; takes 2 Bytes of memory</a:t>
            </a:r>
          </a:p>
          <a:p>
            <a:r>
              <a:rPr lang="en-IN" sz="2400" dirty="0"/>
              <a:t>‘</a:t>
            </a:r>
            <a:r>
              <a:rPr lang="en-IN" sz="2400" dirty="0" err="1"/>
              <a:t>matGetVariable.m</a:t>
            </a:r>
            <a:r>
              <a:rPr lang="en-IN" sz="2400" dirty="0"/>
              <a:t>’ script was developed to fetch the variables from .mat file</a:t>
            </a:r>
          </a:p>
          <a:p>
            <a:r>
              <a:rPr lang="en-US" sz="2400" dirty="0"/>
              <a:t>It uses </a:t>
            </a:r>
            <a:r>
              <a:rPr lang="en-US" sz="2400" dirty="0" err="1"/>
              <a:t>fread</a:t>
            </a:r>
            <a:r>
              <a:rPr lang="en-US" sz="2400" dirty="0"/>
              <a:t>() to read the variables</a:t>
            </a:r>
          </a:p>
          <a:p>
            <a:r>
              <a:rPr lang="en-US" sz="2400" dirty="0"/>
              <a:t>It is a common error to specify only the class of the data in the file, and not the class of the data MATLAB uses once it is in the workspace. As a result, the default double (8 Bytes) is used even if you are reading only 8-bit values.</a:t>
            </a:r>
            <a:endParaRPr lang="en-IN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24AF2-A848-908D-9238-B86CA737A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Datatypes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3C1EE2-18C3-8FA5-5FC6-2B0904FA5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186" y="4127198"/>
            <a:ext cx="4515155" cy="23622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EDFE1-63B3-C941-7673-89890BB6F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2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BFD6-4ECA-AE42-73DD-C8634FC8C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36490"/>
            <a:ext cx="11430000" cy="1014761"/>
          </a:xfrm>
        </p:spPr>
        <p:txBody>
          <a:bodyPr/>
          <a:lstStyle/>
          <a:p>
            <a:r>
              <a:rPr lang="en-IN" dirty="0"/>
              <a:t>This takes space!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8A0E87-6517-210C-122A-7E4E62D6CE9E}"/>
              </a:ext>
            </a:extLst>
          </p:cNvPr>
          <p:cNvGrpSpPr/>
          <p:nvPr/>
        </p:nvGrpSpPr>
        <p:grpSpPr>
          <a:xfrm>
            <a:off x="1314288" y="1794020"/>
            <a:ext cx="9090622" cy="1815454"/>
            <a:chOff x="1477917" y="2082777"/>
            <a:chExt cx="9090622" cy="18154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DE7976-747D-152F-ED42-E183D00DB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77917" y="2082777"/>
              <a:ext cx="9090622" cy="181545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03FCFCF-2FDE-799A-86BD-DE790629353C}"/>
                </a:ext>
              </a:extLst>
            </p:cNvPr>
            <p:cNvSpPr/>
            <p:nvPr/>
          </p:nvSpPr>
          <p:spPr>
            <a:xfrm>
              <a:off x="1530417" y="3429000"/>
              <a:ext cx="9038122" cy="4307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6627CAD-EB3D-36E0-08C4-2461269704CE}"/>
              </a:ext>
            </a:extLst>
          </p:cNvPr>
          <p:cNvSpPr txBox="1"/>
          <p:nvPr/>
        </p:nvSpPr>
        <p:spPr>
          <a:xfrm>
            <a:off x="1314288" y="3885855"/>
            <a:ext cx="10048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However, </a:t>
            </a:r>
          </a:p>
          <a:p>
            <a:r>
              <a:rPr lang="en-IN" dirty="0"/>
              <a:t>save(‘</a:t>
            </a:r>
            <a:r>
              <a:rPr lang="en-IN" dirty="0" err="1"/>
              <a:t>filename’,’variables’,’version</a:t>
            </a:r>
            <a:r>
              <a:rPr lang="en-IN" dirty="0"/>
              <a:t>’) comes with inbuilt GZIP compression that saves memory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F09528-93A3-0969-0890-44DA447C7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499253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1" id="{5F86422C-40CF-469B-AB69-389E8E1203DB}" vid="{51655C17-CBC5-4731-BD96-DEF4B46C34DF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723</TotalTime>
  <Words>821</Words>
  <Application>Microsoft Office PowerPoint</Application>
  <PresentationFormat>Widescreen</PresentationFormat>
  <Paragraphs>193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Roboto</vt:lpstr>
      <vt:lpstr>Theme1</vt:lpstr>
      <vt:lpstr>Dividers</vt:lpstr>
      <vt:lpstr>Content Page</vt:lpstr>
      <vt:lpstr>LF Data Compression</vt:lpstr>
      <vt:lpstr>Background</vt:lpstr>
      <vt:lpstr>Agenda</vt:lpstr>
      <vt:lpstr>Data Exploration</vt:lpstr>
      <vt:lpstr>BROADBAND_2017– Arecibo</vt:lpstr>
      <vt:lpstr>Broadband_2017 - Culebra</vt:lpstr>
      <vt:lpstr>Broadband_2000 – Palmer Station</vt:lpstr>
      <vt:lpstr>Datatypes</vt:lpstr>
      <vt:lpstr>This takes space!</vt:lpstr>
      <vt:lpstr>Data Compression/Encoding</vt:lpstr>
      <vt:lpstr>Two-shot vs One-Shot compression</vt:lpstr>
      <vt:lpstr>PowerPoint Presentation</vt:lpstr>
      <vt:lpstr>Zstandard: A new age compression method</vt:lpstr>
      <vt:lpstr>Performance</vt:lpstr>
      <vt:lpstr>2017 data</vt:lpstr>
      <vt:lpstr>2017 Data</vt:lpstr>
      <vt:lpstr>2000 Data</vt:lpstr>
      <vt:lpstr>System Design</vt:lpstr>
      <vt:lpstr>Architecture</vt:lpstr>
      <vt:lpstr>Architecture - Decompression</vt:lpstr>
      <vt:lpstr>Documentation</vt:lpstr>
      <vt:lpstr>Future Works</vt:lpstr>
      <vt:lpstr>Q/A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Abrar Ahmed Mohammed</dc:creator>
  <cp:lastModifiedBy>Abrar Ahmed Mohammed</cp:lastModifiedBy>
  <cp:revision>31</cp:revision>
  <dcterms:created xsi:type="dcterms:W3CDTF">2024-03-07T05:11:23Z</dcterms:created>
  <dcterms:modified xsi:type="dcterms:W3CDTF">2024-03-07T17:39:47Z</dcterms:modified>
</cp:coreProperties>
</file>

<file path=docProps/thumbnail.jpeg>
</file>